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20"/>
  </p:notesMasterIdLst>
  <p:handoutMasterIdLst>
    <p:handoutMasterId r:id="rId21"/>
  </p:handoutMasterIdLst>
  <p:sldIdLst>
    <p:sldId id="257" r:id="rId3"/>
    <p:sldId id="258" r:id="rId4"/>
    <p:sldId id="259" r:id="rId5"/>
    <p:sldId id="285" r:id="rId6"/>
    <p:sldId id="284" r:id="rId7"/>
    <p:sldId id="286" r:id="rId8"/>
    <p:sldId id="300" r:id="rId9"/>
    <p:sldId id="307" r:id="rId10"/>
    <p:sldId id="308" r:id="rId11"/>
    <p:sldId id="309" r:id="rId12"/>
    <p:sldId id="310" r:id="rId13"/>
    <p:sldId id="312" r:id="rId14"/>
    <p:sldId id="311" r:id="rId15"/>
    <p:sldId id="313" r:id="rId16"/>
    <p:sldId id="291" r:id="rId17"/>
    <p:sldId id="299" r:id="rId18"/>
    <p:sldId id="282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A313F"/>
    <a:srgbClr val="A27459"/>
    <a:srgbClr val="D4B07B"/>
    <a:srgbClr val="AC8977"/>
    <a:srgbClr val="CBC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4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2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위한 데이터 수집할 때 우리가 저장하는 데이터는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요리의 이름과 설명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재료와 레시피</a:t>
            </a:r>
            <a:r>
              <a:rPr lang="en-US" altLang="ko-KR" dirty="0"/>
              <a:t>, </a:t>
            </a:r>
            <a:r>
              <a:rPr lang="ko-KR" altLang="en-US" dirty="0"/>
              <a:t>요리시간</a:t>
            </a:r>
            <a:r>
              <a:rPr lang="en-US" altLang="ko-KR" dirty="0"/>
              <a:t>, </a:t>
            </a:r>
            <a:r>
              <a:rPr lang="ko-KR" altLang="en-US" dirty="0"/>
              <a:t>이미지를 저장하였습니다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88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위한 데이터 수집할 때 우리가 저장하는 데이터는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요리의 이름과 설명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재료와 레시피</a:t>
            </a:r>
            <a:r>
              <a:rPr lang="en-US" altLang="ko-KR" dirty="0"/>
              <a:t>, </a:t>
            </a:r>
            <a:r>
              <a:rPr lang="ko-KR" altLang="en-US" dirty="0"/>
              <a:t>요리시간</a:t>
            </a:r>
            <a:r>
              <a:rPr lang="en-US" altLang="ko-KR" dirty="0"/>
              <a:t>, </a:t>
            </a:r>
            <a:r>
              <a:rPr lang="ko-KR" altLang="en-US" dirty="0"/>
              <a:t>이미지를 저장하였습니다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16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위한 데이터 수집할 때 우리가 저장하는 데이터는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요리의 이름과 설명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재료와 레시피</a:t>
            </a:r>
            <a:r>
              <a:rPr lang="en-US" altLang="ko-KR" dirty="0"/>
              <a:t>, </a:t>
            </a:r>
            <a:r>
              <a:rPr lang="ko-KR" altLang="en-US" dirty="0"/>
              <a:t>요리시간</a:t>
            </a:r>
            <a:r>
              <a:rPr lang="en-US" altLang="ko-KR" dirty="0"/>
              <a:t>, </a:t>
            </a:r>
            <a:r>
              <a:rPr lang="ko-KR" altLang="en-US" dirty="0"/>
              <a:t>이미지를 저장하였습니다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9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위한 데이터 수집할 때 우리가 저장하는 데이터는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요리의 이름과 설명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재료와 레시피</a:t>
            </a:r>
            <a:r>
              <a:rPr lang="en-US" altLang="ko-KR" dirty="0"/>
              <a:t>, </a:t>
            </a:r>
            <a:r>
              <a:rPr lang="ko-KR" altLang="en-US" dirty="0"/>
              <a:t>요리시간</a:t>
            </a:r>
            <a:r>
              <a:rPr lang="en-US" altLang="ko-KR" dirty="0"/>
              <a:t>, </a:t>
            </a:r>
            <a:r>
              <a:rPr lang="ko-KR" altLang="en-US" dirty="0"/>
              <a:t>이미지를 저장하였습니다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15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위한 데이터 수집할 때 우리가 저장하는 데이터는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요리의 이름과 설명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재료와 레시피</a:t>
            </a:r>
            <a:r>
              <a:rPr lang="en-US" altLang="ko-KR" dirty="0"/>
              <a:t>, </a:t>
            </a:r>
            <a:r>
              <a:rPr lang="ko-KR" altLang="en-US" dirty="0"/>
              <a:t>요리시간</a:t>
            </a:r>
            <a:r>
              <a:rPr lang="en-US" altLang="ko-KR" dirty="0"/>
              <a:t>, </a:t>
            </a:r>
            <a:r>
              <a:rPr lang="ko-KR" altLang="en-US" dirty="0"/>
              <a:t>이미지를 저장하였습니다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85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04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45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9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0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2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59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2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위한 데이터 수집할 때 우리가 저장하는 데이터는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요리의 이름과 설명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재료와 레시피</a:t>
            </a:r>
            <a:r>
              <a:rPr lang="en-US" altLang="ko-KR" dirty="0"/>
              <a:t>, </a:t>
            </a:r>
            <a:r>
              <a:rPr lang="ko-KR" altLang="en-US" dirty="0"/>
              <a:t>요리시간</a:t>
            </a:r>
            <a:r>
              <a:rPr lang="en-US" altLang="ko-KR" dirty="0"/>
              <a:t>, </a:t>
            </a:r>
            <a:r>
              <a:rPr lang="ko-KR" altLang="en-US" dirty="0"/>
              <a:t>이미지를 저장하였습니다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94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스트링으로 저장하기 때문에 코드에서 </a:t>
            </a:r>
            <a:r>
              <a:rPr lang="en-US" altLang="ko-KR" dirty="0" err="1"/>
              <a:t>parsin</a:t>
            </a:r>
            <a:r>
              <a:rPr lang="ko-KR" altLang="en-US" dirty="0"/>
              <a:t>을 해서 사용해야합니다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 err="1"/>
              <a:t>parsin</a:t>
            </a:r>
            <a:r>
              <a:rPr lang="ko-KR" altLang="en-US" dirty="0"/>
              <a:t>을 하기 위해 </a:t>
            </a:r>
            <a:r>
              <a:rPr lang="en-US" altLang="ko-KR" dirty="0"/>
              <a:t>Delimiter</a:t>
            </a:r>
            <a:r>
              <a:rPr lang="ko-KR" altLang="en-US" dirty="0"/>
              <a:t>를 이용하여 데이터 저장을 하였습니다</a:t>
            </a:r>
            <a:r>
              <a:rPr lang="en-US" altLang="ko-KR" dirty="0"/>
              <a:t>.</a:t>
            </a:r>
          </a:p>
          <a:p>
            <a:endParaRPr lang="en-US" altLang="zh-CN" dirty="0"/>
          </a:p>
          <a:p>
            <a:r>
              <a:rPr lang="ko-KR" altLang="en-US" dirty="0"/>
              <a:t>데이터 속성들은 세미콜론</a:t>
            </a:r>
            <a:r>
              <a:rPr lang="en-US" altLang="ko-KR" dirty="0"/>
              <a:t>(;)</a:t>
            </a:r>
            <a:r>
              <a:rPr lang="ko-KR" altLang="en-US" dirty="0"/>
              <a:t>으로 구분하였고</a:t>
            </a:r>
            <a:r>
              <a:rPr lang="en-US" altLang="ko-KR" dirty="0"/>
              <a:t>, </a:t>
            </a:r>
            <a:r>
              <a:rPr lang="ko-KR" altLang="en-US" dirty="0"/>
              <a:t>재료 속성은 </a:t>
            </a:r>
            <a:r>
              <a:rPr lang="en-US" altLang="ko-KR" dirty="0"/>
              <a:t>‘\’ , </a:t>
            </a:r>
            <a:r>
              <a:rPr lang="ko-KR" altLang="en-US" dirty="0"/>
              <a:t>레시피 속성은 </a:t>
            </a:r>
            <a:r>
              <a:rPr lang="en-US" altLang="ko-KR" dirty="0"/>
              <a:t>‘.’ </a:t>
            </a:r>
            <a:r>
              <a:rPr lang="ko-KR" altLang="en-US" dirty="0"/>
              <a:t>를 </a:t>
            </a:r>
            <a:r>
              <a:rPr lang="en-US" altLang="ko-KR" dirty="0"/>
              <a:t>Delimiter</a:t>
            </a:r>
            <a:r>
              <a:rPr lang="ko-KR" altLang="en-US" dirty="0"/>
              <a:t>로 사용합니다</a:t>
            </a:r>
            <a:r>
              <a:rPr lang="en-US" altLang="ko-KR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100</a:t>
            </a:r>
            <a:r>
              <a:rPr lang="ko-KR" altLang="en-US" dirty="0"/>
              <a:t>개의 데이터 수집을 완료하였습니다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41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target location</a:t>
            </a:r>
            <a:endParaRPr lang="zh-CN" altLang="en-US" sz="1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目标定位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salmon-buck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945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7303" y="-70945"/>
            <a:ext cx="12205335" cy="766445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8870" y="2196465"/>
            <a:ext cx="11461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Recipe Search Application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54680" y="3616629"/>
            <a:ext cx="20813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TEAM </a:t>
            </a:r>
            <a:r>
              <a:rPr lang="ko-KR" altLang="en-US" sz="2000" b="1" dirty="0" err="1">
                <a:solidFill>
                  <a:schemeClr val="bg1"/>
                </a:solidFill>
              </a:rPr>
              <a:t>자연어버억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MEMBERS:</a:t>
            </a:r>
          </a:p>
          <a:p>
            <a:r>
              <a:rPr lang="en-US" altLang="zh-CN" sz="2000" b="0" i="0" dirty="0">
                <a:solidFill>
                  <a:schemeClr val="bg1"/>
                </a:solidFill>
                <a:effectLst/>
              </a:rPr>
              <a:t>20163704 </a:t>
            </a:r>
            <a:r>
              <a:rPr lang="ko-KR" altLang="en-US" sz="2000" b="0" i="0" dirty="0">
                <a:solidFill>
                  <a:schemeClr val="bg1"/>
                </a:solidFill>
                <a:effectLst/>
              </a:rPr>
              <a:t>박주현</a:t>
            </a:r>
            <a:endParaRPr lang="en-US" altLang="ko-KR" sz="2000" b="0" i="0" dirty="0">
              <a:solidFill>
                <a:schemeClr val="bg1"/>
              </a:solidFill>
              <a:effectLst/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20164245 </a:t>
            </a:r>
            <a:r>
              <a:rPr lang="ko-KR" altLang="en-US" sz="2000" dirty="0">
                <a:solidFill>
                  <a:schemeClr val="bg1"/>
                </a:solidFill>
              </a:rPr>
              <a:t>홍진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20140490 </a:t>
            </a:r>
            <a:r>
              <a:rPr lang="ko-KR" altLang="en-US" sz="2000" dirty="0">
                <a:solidFill>
                  <a:schemeClr val="bg1"/>
                </a:solidFill>
              </a:rPr>
              <a:t>이동규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20176058 </a:t>
            </a:r>
            <a:r>
              <a:rPr lang="ko-KR" altLang="en-US" sz="2000" dirty="0" err="1">
                <a:solidFill>
                  <a:schemeClr val="bg1"/>
                </a:solidFill>
              </a:rPr>
              <a:t>박시현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20142748 </a:t>
            </a:r>
            <a:r>
              <a:rPr lang="ko-KR" altLang="en-US" sz="2000" dirty="0">
                <a:solidFill>
                  <a:schemeClr val="bg1"/>
                </a:solidFill>
              </a:rPr>
              <a:t>이강희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20140313 </a:t>
            </a:r>
            <a:r>
              <a:rPr lang="ko-KR" altLang="en-US" sz="2000" dirty="0" err="1">
                <a:solidFill>
                  <a:schemeClr val="bg1"/>
                </a:solidFill>
              </a:rPr>
              <a:t>양인수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</a:p>
          <a:p>
            <a:endParaRPr lang="en-US" altLang="zh-CN" sz="2000" b="0" i="0" dirty="0">
              <a:solidFill>
                <a:schemeClr val="bg1"/>
              </a:solidFill>
              <a:effectLst/>
            </a:endParaRPr>
          </a:p>
          <a:p>
            <a:endParaRPr lang="en-US" altLang="zh-CN" sz="2000" b="0" i="0" dirty="0">
              <a:solidFill>
                <a:schemeClr val="bg1"/>
              </a:solidFill>
              <a:effectLst/>
            </a:endParaRPr>
          </a:p>
          <a:p>
            <a:endParaRPr lang="en-US" altLang="zh-CN" sz="20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文本框 12">
            <a:extLst>
              <a:ext uri="{FF2B5EF4-FFF2-40B4-BE49-F238E27FC236}">
                <a16:creationId xmlns:a16="http://schemas.microsoft.com/office/drawing/2014/main" id="{96D53565-BD5F-4C6B-BE60-C86717750D4F}"/>
              </a:ext>
            </a:extLst>
          </p:cNvPr>
          <p:cNvSpPr txBox="1"/>
          <p:nvPr/>
        </p:nvSpPr>
        <p:spPr>
          <a:xfrm>
            <a:off x="743475" y="1772136"/>
            <a:ext cx="1146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Natural Language Processing Project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Preprocessing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85FB8-C43E-4861-9081-9EBB42E6ECB8}"/>
              </a:ext>
            </a:extLst>
          </p:cNvPr>
          <p:cNvSpPr txBox="1"/>
          <p:nvPr/>
        </p:nvSpPr>
        <p:spPr>
          <a:xfrm>
            <a:off x="862692" y="3029610"/>
            <a:ext cx="10466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</a:rPr>
              <a:t>ID</a:t>
            </a:r>
            <a:r>
              <a:rPr lang="en-US" altLang="ko-KR" sz="3000" b="1" dirty="0"/>
              <a:t> / Cuisine Name / </a:t>
            </a:r>
            <a:r>
              <a:rPr lang="en-US" altLang="ko-KR" sz="3000" b="1" dirty="0">
                <a:solidFill>
                  <a:srgbClr val="FF0000"/>
                </a:solidFill>
              </a:rPr>
              <a:t>Cuisine Description</a:t>
            </a:r>
            <a:r>
              <a:rPr lang="en-US" altLang="ko-KR" sz="3000" b="1" dirty="0"/>
              <a:t> / Nation /</a:t>
            </a:r>
          </a:p>
          <a:p>
            <a:pPr algn="ctr"/>
            <a:endParaRPr lang="en-US" altLang="ko-KR" sz="3000" b="1" dirty="0"/>
          </a:p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Ingredients</a:t>
            </a:r>
            <a:r>
              <a:rPr lang="en-US" altLang="ko-KR" sz="3000" b="1" dirty="0"/>
              <a:t> / Recipe / Cooking Time / Image </a:t>
            </a:r>
            <a:r>
              <a:rPr lang="en-US" altLang="ko-KR" sz="3000" b="1" dirty="0" err="1"/>
              <a:t>url</a:t>
            </a:r>
            <a:endParaRPr lang="ko-KR" altLang="en-US" sz="3000" b="1" dirty="0"/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87C67849-FBE5-4BB6-95C7-0268FA51A161}"/>
              </a:ext>
            </a:extLst>
          </p:cNvPr>
          <p:cNvSpPr txBox="1"/>
          <p:nvPr/>
        </p:nvSpPr>
        <p:spPr>
          <a:xfrm>
            <a:off x="173386" y="1867244"/>
            <a:ext cx="5987717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0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Preprocessing </a:t>
            </a:r>
            <a:r>
              <a:rPr lang="en-US" altLang="zh-CN" sz="3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Need</a:t>
            </a:r>
            <a:endParaRPr lang="zh-CN" altLang="en-US" sz="3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818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Preprocessing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85FB8-C43E-4861-9081-9EBB42E6ECB8}"/>
              </a:ext>
            </a:extLst>
          </p:cNvPr>
          <p:cNvSpPr txBox="1"/>
          <p:nvPr/>
        </p:nvSpPr>
        <p:spPr>
          <a:xfrm>
            <a:off x="862692" y="3342066"/>
            <a:ext cx="1046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USE “NLTK” &amp; Python</a:t>
            </a:r>
          </a:p>
          <a:p>
            <a:pPr algn="ctr"/>
            <a:r>
              <a:rPr lang="en-US" altLang="ko-KR" sz="3000" b="1" dirty="0"/>
              <a:t>- Normalization, Tokenization, Stemming, Stop word Removal -</a:t>
            </a:r>
            <a:endParaRPr lang="ko-KR" altLang="en-US" sz="3000" b="1" dirty="0"/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87C67849-FBE5-4BB6-95C7-0268FA51A161}"/>
              </a:ext>
            </a:extLst>
          </p:cNvPr>
          <p:cNvSpPr txBox="1"/>
          <p:nvPr/>
        </p:nvSpPr>
        <p:spPr>
          <a:xfrm>
            <a:off x="-595665" y="1745912"/>
            <a:ext cx="3954731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0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How?? </a:t>
            </a:r>
            <a:endParaRPr lang="zh-CN" altLang="en-US" sz="3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135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Preprocessing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87C67849-FBE5-4BB6-95C7-0268FA51A161}"/>
              </a:ext>
            </a:extLst>
          </p:cNvPr>
          <p:cNvSpPr txBox="1"/>
          <p:nvPr/>
        </p:nvSpPr>
        <p:spPr>
          <a:xfrm>
            <a:off x="0" y="912078"/>
            <a:ext cx="3954731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0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Result?? </a:t>
            </a:r>
            <a:endParaRPr lang="zh-CN" altLang="en-US" sz="3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AE8677-F592-4AB9-818F-B382F79A0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42"/>
          <a:stretch/>
        </p:blipFill>
        <p:spPr>
          <a:xfrm>
            <a:off x="1381701" y="1873188"/>
            <a:ext cx="2118962" cy="41841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577382-9056-497E-9556-3D34F043B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982" y="2858988"/>
            <a:ext cx="6048375" cy="2212522"/>
          </a:xfrm>
          <a:prstGeom prst="rect">
            <a:avLst/>
          </a:prstGeom>
        </p:spPr>
      </p:pic>
      <p:sp>
        <p:nvSpPr>
          <p:cNvPr id="9" name="文本框 6">
            <a:extLst>
              <a:ext uri="{FF2B5EF4-FFF2-40B4-BE49-F238E27FC236}">
                <a16:creationId xmlns:a16="http://schemas.microsoft.com/office/drawing/2014/main" id="{A9AAFF1A-E673-4996-B5F4-1E86BC8E5544}"/>
              </a:ext>
            </a:extLst>
          </p:cNvPr>
          <p:cNvSpPr txBox="1"/>
          <p:nvPr/>
        </p:nvSpPr>
        <p:spPr>
          <a:xfrm>
            <a:off x="2606542" y="3525098"/>
            <a:ext cx="3954731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0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endParaRPr lang="zh-CN" altLang="en-US" sz="3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1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Preprocessing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A9AAFF1A-E673-4996-B5F4-1E86BC8E5544}"/>
              </a:ext>
            </a:extLst>
          </p:cNvPr>
          <p:cNvSpPr txBox="1"/>
          <p:nvPr/>
        </p:nvSpPr>
        <p:spPr>
          <a:xfrm>
            <a:off x="416644" y="1190271"/>
            <a:ext cx="7502238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0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Make Dictionary – Easy to use Data</a:t>
            </a:r>
            <a:endParaRPr lang="zh-CN" altLang="en-US" sz="3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774C44-4069-4008-B2FE-E670B6EA8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42"/>
          <a:stretch/>
        </p:blipFill>
        <p:spPr>
          <a:xfrm>
            <a:off x="1381701" y="1988598"/>
            <a:ext cx="2118962" cy="418412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602F859-8F6D-4D63-A3A1-DDBAA928B235}"/>
              </a:ext>
            </a:extLst>
          </p:cNvPr>
          <p:cNvSpPr/>
          <p:nvPr/>
        </p:nvSpPr>
        <p:spPr>
          <a:xfrm>
            <a:off x="4456590" y="3204838"/>
            <a:ext cx="2118962" cy="139379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C4BDC-5EF8-4A29-8C2B-329B3331F00C}"/>
              </a:ext>
            </a:extLst>
          </p:cNvPr>
          <p:cNvSpPr txBox="1"/>
          <p:nvPr/>
        </p:nvSpPr>
        <p:spPr>
          <a:xfrm>
            <a:off x="6744228" y="2316685"/>
            <a:ext cx="51841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Dictionary{</a:t>
            </a:r>
          </a:p>
          <a:p>
            <a:r>
              <a:rPr lang="en-US" altLang="ko-KR" sz="2000" b="1" dirty="0"/>
              <a:t>	‘Food1’ : {</a:t>
            </a:r>
          </a:p>
          <a:p>
            <a:r>
              <a:rPr lang="en-US" altLang="ko-KR" sz="2000" b="1" dirty="0"/>
              <a:t>	‘name : ‘food’</a:t>
            </a:r>
          </a:p>
          <a:p>
            <a:r>
              <a:rPr lang="en-US" altLang="ko-KR" sz="2000" b="1" dirty="0"/>
              <a:t>	‘description’ : [preprocessed desc]</a:t>
            </a:r>
          </a:p>
          <a:p>
            <a:r>
              <a:rPr lang="en-US" altLang="ko-KR" sz="2000" b="1" dirty="0"/>
              <a:t>	‘country’ : ‘…’</a:t>
            </a:r>
          </a:p>
          <a:p>
            <a:r>
              <a:rPr lang="en-US" altLang="ko-KR" sz="2000" b="1" dirty="0"/>
              <a:t>	….. </a:t>
            </a:r>
          </a:p>
          <a:p>
            <a:r>
              <a:rPr lang="en-US" altLang="ko-KR" sz="2000" b="1" dirty="0"/>
              <a:t>	}</a:t>
            </a:r>
          </a:p>
          <a:p>
            <a:r>
              <a:rPr lang="en-US" altLang="ko-KR" sz="2000" b="1" dirty="0"/>
              <a:t>	‘Food2’ …</a:t>
            </a:r>
          </a:p>
          <a:p>
            <a:r>
              <a:rPr lang="en-US" altLang="ko-KR" sz="2000" b="1" dirty="0"/>
              <a:t>	…</a:t>
            </a:r>
          </a:p>
          <a:p>
            <a:r>
              <a:rPr lang="en-US" altLang="ko-KR" sz="2000" b="1" dirty="0"/>
              <a:t>}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41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Version Control in </a:t>
            </a:r>
            <a:r>
              <a:rPr lang="en-US" altLang="zh-CN" sz="4400" b="1" dirty="0" err="1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Github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A00F1C-B42C-46C0-B28B-56BC2C36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21" y="1359578"/>
            <a:ext cx="3171825" cy="1162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F6C025-5C93-43D4-8C16-3436E5BC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72" y="1133474"/>
            <a:ext cx="5334227" cy="5210175"/>
          </a:xfrm>
          <a:prstGeom prst="rect">
            <a:avLst/>
          </a:prstGeom>
        </p:spPr>
      </p:pic>
      <p:sp>
        <p:nvSpPr>
          <p:cNvPr id="12" name="文本框 6">
            <a:extLst>
              <a:ext uri="{FF2B5EF4-FFF2-40B4-BE49-F238E27FC236}">
                <a16:creationId xmlns:a16="http://schemas.microsoft.com/office/drawing/2014/main" id="{9E25B5EB-E520-484A-982B-3144FF42F179}"/>
              </a:ext>
            </a:extLst>
          </p:cNvPr>
          <p:cNvSpPr txBox="1"/>
          <p:nvPr/>
        </p:nvSpPr>
        <p:spPr>
          <a:xfrm>
            <a:off x="5953125" y="3738561"/>
            <a:ext cx="6105573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ko-KR" sz="3200" dirty="0">
                <a:hlinkClick r:id="rId5"/>
              </a:rPr>
              <a:t>https://github.com/salmon-buck</a:t>
            </a:r>
            <a:endParaRPr lang="zh-CN" altLang="en-US" sz="3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55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Schedule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77362" y="3551232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Schedule</a:t>
            </a: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231794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294343" y="-93637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Schedule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6" name="千图PPT彼岸天：ID 8661124库_组合 1">
            <a:extLst>
              <a:ext uri="{FF2B5EF4-FFF2-40B4-BE49-F238E27FC236}">
                <a16:creationId xmlns:a16="http://schemas.microsoft.com/office/drawing/2014/main" id="{D28D607D-9EFC-4E4A-8D1A-3F9BC3A0F83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37760" y="1894392"/>
            <a:ext cx="2506854" cy="1161174"/>
            <a:chOff x="772446" y="2367921"/>
            <a:chExt cx="2506854" cy="1161174"/>
          </a:xfrm>
        </p:grpSpPr>
        <p:sp>
          <p:nvSpPr>
            <p:cNvPr id="57" name="Freeform: Shape 5">
              <a:extLst>
                <a:ext uri="{FF2B5EF4-FFF2-40B4-BE49-F238E27FC236}">
                  <a16:creationId xmlns:a16="http://schemas.microsoft.com/office/drawing/2014/main" id="{2DFB1979-47F4-44EA-AD14-FE0AD91DFFB1}"/>
                </a:ext>
              </a:extLst>
            </p:cNvPr>
            <p:cNvSpPr/>
            <p:nvPr/>
          </p:nvSpPr>
          <p:spPr>
            <a:xfrm>
              <a:off x="772446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1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58" name="Oval 6">
              <a:extLst>
                <a:ext uri="{FF2B5EF4-FFF2-40B4-BE49-F238E27FC236}">
                  <a16:creationId xmlns:a16="http://schemas.microsoft.com/office/drawing/2014/main" id="{03FE14F9-41D6-403C-BA2A-D16ECD9B1234}"/>
                </a:ext>
              </a:extLst>
            </p:cNvPr>
            <p:cNvSpPr/>
            <p:nvPr/>
          </p:nvSpPr>
          <p:spPr>
            <a:xfrm>
              <a:off x="778770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65" name="千图PPT彼岸天：ID 8661124库_组合 4">
            <a:extLst>
              <a:ext uri="{FF2B5EF4-FFF2-40B4-BE49-F238E27FC236}">
                <a16:creationId xmlns:a16="http://schemas.microsoft.com/office/drawing/2014/main" id="{5E95CF15-20E2-4068-B120-DF11058C77C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27399" y="1894392"/>
            <a:ext cx="2529966" cy="1161174"/>
            <a:chOff x="3462085" y="2367921"/>
            <a:chExt cx="2529966" cy="1161174"/>
          </a:xfrm>
        </p:grpSpPr>
        <p:sp>
          <p:nvSpPr>
            <p:cNvPr id="69" name="Freeform: Shape 7">
              <a:extLst>
                <a:ext uri="{FF2B5EF4-FFF2-40B4-BE49-F238E27FC236}">
                  <a16:creationId xmlns:a16="http://schemas.microsoft.com/office/drawing/2014/main" id="{FEB9FA85-568B-42E2-A45B-0AB60C21A8BB}"/>
                </a:ext>
              </a:extLst>
            </p:cNvPr>
            <p:cNvSpPr/>
            <p:nvPr/>
          </p:nvSpPr>
          <p:spPr>
            <a:xfrm>
              <a:off x="3487202" y="2367921"/>
              <a:ext cx="2504849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2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Oval 8">
              <a:extLst>
                <a:ext uri="{FF2B5EF4-FFF2-40B4-BE49-F238E27FC236}">
                  <a16:creationId xmlns:a16="http://schemas.microsoft.com/office/drawing/2014/main" id="{1771F41E-5D94-4764-A0B4-9C6D0170DF15}"/>
                </a:ext>
              </a:extLst>
            </p:cNvPr>
            <p:cNvSpPr/>
            <p:nvPr/>
          </p:nvSpPr>
          <p:spPr>
            <a:xfrm>
              <a:off x="3462085" y="2582953"/>
              <a:ext cx="682491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72" name="千图PPT彼岸天：ID 8661124库_组合 14">
            <a:extLst>
              <a:ext uri="{FF2B5EF4-FFF2-40B4-BE49-F238E27FC236}">
                <a16:creationId xmlns:a16="http://schemas.microsoft.com/office/drawing/2014/main" id="{2203E041-3DFF-45DC-B810-76668F36A50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240150" y="1894392"/>
            <a:ext cx="2529965" cy="1161174"/>
            <a:chOff x="6174836" y="2367921"/>
            <a:chExt cx="2529965" cy="1161174"/>
          </a:xfrm>
        </p:grpSpPr>
        <p:sp>
          <p:nvSpPr>
            <p:cNvPr id="73" name="Freeform: Shape 9">
              <a:extLst>
                <a:ext uri="{FF2B5EF4-FFF2-40B4-BE49-F238E27FC236}">
                  <a16:creationId xmlns:a16="http://schemas.microsoft.com/office/drawing/2014/main" id="{184E23FA-C012-4741-9FA7-758E9A76D250}"/>
                </a:ext>
              </a:extLst>
            </p:cNvPr>
            <p:cNvSpPr/>
            <p:nvPr/>
          </p:nvSpPr>
          <p:spPr>
            <a:xfrm>
              <a:off x="6199953" y="2367921"/>
              <a:ext cx="2504848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3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4" name="Oval 10">
              <a:extLst>
                <a:ext uri="{FF2B5EF4-FFF2-40B4-BE49-F238E27FC236}">
                  <a16:creationId xmlns:a16="http://schemas.microsoft.com/office/drawing/2014/main" id="{1BBE22E3-F365-4725-AE38-86E2A867CECF}"/>
                </a:ext>
              </a:extLst>
            </p:cNvPr>
            <p:cNvSpPr/>
            <p:nvPr/>
          </p:nvSpPr>
          <p:spPr>
            <a:xfrm>
              <a:off x="6174836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75" name="千图PPT彼岸天：ID 8661124库_组合 18">
            <a:extLst>
              <a:ext uri="{FF2B5EF4-FFF2-40B4-BE49-F238E27FC236}">
                <a16:creationId xmlns:a16="http://schemas.microsoft.com/office/drawing/2014/main" id="{2F418B1F-37BC-426D-A115-9BC581AECDB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978015" y="1894392"/>
            <a:ext cx="2506854" cy="1161174"/>
            <a:chOff x="8912701" y="2367921"/>
            <a:chExt cx="2506854" cy="1161174"/>
          </a:xfrm>
        </p:grpSpPr>
        <p:sp>
          <p:nvSpPr>
            <p:cNvPr id="76" name="Freeform: Shape 11">
              <a:extLst>
                <a:ext uri="{FF2B5EF4-FFF2-40B4-BE49-F238E27FC236}">
                  <a16:creationId xmlns:a16="http://schemas.microsoft.com/office/drawing/2014/main" id="{BE36E4F7-6547-4E17-BFC6-9EB46D39A794}"/>
                </a:ext>
              </a:extLst>
            </p:cNvPr>
            <p:cNvSpPr/>
            <p:nvPr/>
          </p:nvSpPr>
          <p:spPr>
            <a:xfrm>
              <a:off x="8912701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 WEEK 4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7" name="Oval 12">
              <a:extLst>
                <a:ext uri="{FF2B5EF4-FFF2-40B4-BE49-F238E27FC236}">
                  <a16:creationId xmlns:a16="http://schemas.microsoft.com/office/drawing/2014/main" id="{0A260679-681A-4EFC-8E42-7755E9B65885}"/>
                </a:ext>
              </a:extLst>
            </p:cNvPr>
            <p:cNvSpPr/>
            <p:nvPr/>
          </p:nvSpPr>
          <p:spPr>
            <a:xfrm>
              <a:off x="8912701" y="2606061"/>
              <a:ext cx="684894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78" name="千图PPT彼岸天：ID 8661124库_组合 20">
            <a:extLst>
              <a:ext uri="{FF2B5EF4-FFF2-40B4-BE49-F238E27FC236}">
                <a16:creationId xmlns:a16="http://schemas.microsoft.com/office/drawing/2014/main" id="{9AEB3B59-AA76-4E5E-BCFE-C8ABB2BC331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81212" y="3894034"/>
            <a:ext cx="2559633" cy="1794773"/>
            <a:chOff x="715898" y="4321864"/>
            <a:chExt cx="2559633" cy="1794773"/>
          </a:xfrm>
        </p:grpSpPr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A45398B8-8333-485D-AA5F-9322EDD4A3A7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D4B07B"/>
                  </a:solidFill>
                </a:rPr>
                <a:t>WEEK 1</a:t>
              </a:r>
              <a:endParaRPr lang="zh-CN" altLang="en-US" sz="2500" b="1" dirty="0">
                <a:solidFill>
                  <a:srgbClr val="D4B07B"/>
                </a:solidFill>
              </a:endParaRPr>
            </a:p>
          </p:txBody>
        </p:sp>
        <p:sp>
          <p:nvSpPr>
            <p:cNvPr id="80" name="Rectangle 19">
              <a:extLst>
                <a:ext uri="{FF2B5EF4-FFF2-40B4-BE49-F238E27FC236}">
                  <a16:creationId xmlns:a16="http://schemas.microsoft.com/office/drawing/2014/main" id="{48694D63-6B5E-4DF4-961A-7203180ADD59}"/>
                </a:ext>
              </a:extLst>
            </p:cNvPr>
            <p:cNvSpPr/>
            <p:nvPr/>
          </p:nvSpPr>
          <p:spPr>
            <a:xfrm>
              <a:off x="715898" y="4921138"/>
              <a:ext cx="2559633" cy="119549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Data Mining </a:t>
              </a:r>
              <a:endParaRPr lang="zh-CN" altLang="en-US" sz="2000" dirty="0"/>
            </a:p>
          </p:txBody>
        </p:sp>
      </p:grpSp>
      <p:grpSp>
        <p:nvGrpSpPr>
          <p:cNvPr id="81" name="千图PPT彼岸天：ID 8661124库_组合 21">
            <a:extLst>
              <a:ext uri="{FF2B5EF4-FFF2-40B4-BE49-F238E27FC236}">
                <a16:creationId xmlns:a16="http://schemas.microsoft.com/office/drawing/2014/main" id="{302C5448-6999-4723-81D1-7CF0A86882A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514323" y="3848335"/>
            <a:ext cx="2559633" cy="1794773"/>
            <a:chOff x="715898" y="4321864"/>
            <a:chExt cx="2559633" cy="1794773"/>
          </a:xfrm>
        </p:grpSpPr>
        <p:sp>
          <p:nvSpPr>
            <p:cNvPr id="82" name="TextBox 22">
              <a:extLst>
                <a:ext uri="{FF2B5EF4-FFF2-40B4-BE49-F238E27FC236}">
                  <a16:creationId xmlns:a16="http://schemas.microsoft.com/office/drawing/2014/main" id="{D2D5D848-D390-486F-8EFB-16E79FC9C798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845237"/>
                  </a:solidFill>
                </a:rPr>
                <a:t>WEEK 2</a:t>
              </a:r>
              <a:endParaRPr lang="zh-CN" altLang="en-US" sz="2500" b="1" dirty="0">
                <a:solidFill>
                  <a:srgbClr val="845237"/>
                </a:solidFill>
              </a:endParaRPr>
            </a:p>
          </p:txBody>
        </p:sp>
        <p:sp>
          <p:nvSpPr>
            <p:cNvPr id="83" name="Rectangle 23">
              <a:extLst>
                <a:ext uri="{FF2B5EF4-FFF2-40B4-BE49-F238E27FC236}">
                  <a16:creationId xmlns:a16="http://schemas.microsoft.com/office/drawing/2014/main" id="{B688AB5A-2228-419F-8D3C-A9006E44C45D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Data 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Query 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(Machine Learning)</a:t>
              </a:r>
              <a:endParaRPr lang="zh-CN" altLang="en-US" sz="2000" dirty="0"/>
            </a:p>
          </p:txBody>
        </p:sp>
      </p:grpSp>
      <p:grpSp>
        <p:nvGrpSpPr>
          <p:cNvPr id="84" name="千图PPT彼岸天：ID 8661124库_组合 24">
            <a:extLst>
              <a:ext uri="{FF2B5EF4-FFF2-40B4-BE49-F238E27FC236}">
                <a16:creationId xmlns:a16="http://schemas.microsoft.com/office/drawing/2014/main" id="{1D8DA1F6-720E-4B29-9117-A8B2C7A6B61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247434" y="3848335"/>
            <a:ext cx="2559633" cy="1794773"/>
            <a:chOff x="715898" y="4321864"/>
            <a:chExt cx="2559633" cy="1794773"/>
          </a:xfrm>
        </p:grpSpPr>
        <p:sp>
          <p:nvSpPr>
            <p:cNvPr id="85" name="TextBox 25">
              <a:extLst>
                <a:ext uri="{FF2B5EF4-FFF2-40B4-BE49-F238E27FC236}">
                  <a16:creationId xmlns:a16="http://schemas.microsoft.com/office/drawing/2014/main" id="{DEF8C604-4516-4589-ABA7-41431099DA22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D4B07B"/>
                  </a:solidFill>
                </a:rPr>
                <a:t>WEEK 3</a:t>
              </a:r>
              <a:endParaRPr lang="zh-CN" altLang="en-US" sz="2500" b="1" dirty="0">
                <a:solidFill>
                  <a:srgbClr val="D4B07B"/>
                </a:solidFill>
              </a:endParaRPr>
            </a:p>
          </p:txBody>
        </p:sp>
        <p:sp>
          <p:nvSpPr>
            <p:cNvPr id="86" name="Rectangle 26">
              <a:extLst>
                <a:ext uri="{FF2B5EF4-FFF2-40B4-BE49-F238E27FC236}">
                  <a16:creationId xmlns:a16="http://schemas.microsoft.com/office/drawing/2014/main" id="{BD4D2C4D-109F-4557-A0A1-FC56298E5D40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IR system Modeling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&amp; Evaluation</a:t>
              </a:r>
            </a:p>
          </p:txBody>
        </p:sp>
      </p:grpSp>
      <p:grpSp>
        <p:nvGrpSpPr>
          <p:cNvPr id="87" name="千图PPT彼岸天：ID 8661124库_组合 27">
            <a:extLst>
              <a:ext uri="{FF2B5EF4-FFF2-40B4-BE49-F238E27FC236}">
                <a16:creationId xmlns:a16="http://schemas.microsoft.com/office/drawing/2014/main" id="{3A890ADD-F215-4A86-8EA1-56A6BF70C9C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980545" y="3848335"/>
            <a:ext cx="2559633" cy="1794773"/>
            <a:chOff x="715898" y="4321864"/>
            <a:chExt cx="2559633" cy="1794773"/>
          </a:xfrm>
        </p:grpSpPr>
        <p:sp>
          <p:nvSpPr>
            <p:cNvPr id="88" name="TextBox 28">
              <a:extLst>
                <a:ext uri="{FF2B5EF4-FFF2-40B4-BE49-F238E27FC236}">
                  <a16:creationId xmlns:a16="http://schemas.microsoft.com/office/drawing/2014/main" id="{82CF8089-BFFD-4C14-AA8A-F338FB99A9DF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845237"/>
                  </a:solidFill>
                </a:rPr>
                <a:t>WEEK 4</a:t>
              </a:r>
              <a:endParaRPr lang="zh-CN" altLang="en-US" sz="2500" b="1" dirty="0">
                <a:solidFill>
                  <a:srgbClr val="845237"/>
                </a:solidFill>
              </a:endParaRPr>
            </a:p>
          </p:txBody>
        </p:sp>
        <p:sp>
          <p:nvSpPr>
            <p:cNvPr id="89" name="Rectangle 29">
              <a:extLst>
                <a:ext uri="{FF2B5EF4-FFF2-40B4-BE49-F238E27FC236}">
                  <a16:creationId xmlns:a16="http://schemas.microsoft.com/office/drawing/2014/main" id="{CA915D1F-D845-4889-9981-30609FC3AFA3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Front Development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989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74613"/>
            <a:ext cx="12190730" cy="7555351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74110" y="2268220"/>
            <a:ext cx="109677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Thank You.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5580" y="3590290"/>
            <a:ext cx="93833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This is the end of our presentation.</a:t>
            </a: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sz="1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 spd="slow" advClick="0" advTm="5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4848" y="2134926"/>
            <a:ext cx="4370397" cy="3016439"/>
          </a:xfrm>
          <a:prstGeom prst="rect">
            <a:avLst/>
          </a:prstGeom>
          <a:blipFill dpi="0" rotWithShape="1"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6" y="1706638"/>
            <a:ext cx="6177005" cy="3140357"/>
          </a:xfrm>
          <a:prstGeom prst="rect">
            <a:avLst/>
          </a:prstGeom>
          <a:solidFill>
            <a:srgbClr val="2A313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5" name="MH_Others_2"/>
          <p:cNvSpPr txBox="1"/>
          <p:nvPr>
            <p:custDataLst>
              <p:tags r:id="rId1"/>
            </p:custDataLst>
          </p:nvPr>
        </p:nvSpPr>
        <p:spPr>
          <a:xfrm>
            <a:off x="356886" y="2597023"/>
            <a:ext cx="5939894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80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7354079" y="1638088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01 Introduction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544851" y="54772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H_Entry_1">
            <a:extLst>
              <a:ext uri="{FF2B5EF4-FFF2-40B4-BE49-F238E27FC236}">
                <a16:creationId xmlns:a16="http://schemas.microsoft.com/office/drawing/2014/main" id="{945B74FE-9484-4F6A-ACA8-F8086C949BE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354079" y="2804950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02 Progress 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13" name="MH_Entry_1">
            <a:extLst>
              <a:ext uri="{FF2B5EF4-FFF2-40B4-BE49-F238E27FC236}">
                <a16:creationId xmlns:a16="http://schemas.microsoft.com/office/drawing/2014/main" id="{8531CD3D-A87E-4A1F-9293-8DAF5F45713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54079" y="3971812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03 Schedule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/>
      <p:bldP spid="6" grpId="0" bldLvl="0" animBg="1"/>
      <p:bldP spid="11" grpId="0" bldLvl="0" animBg="1"/>
      <p:bldP spid="1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Introduction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161947" y="3523000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Topic Motive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67847" y="3523000"/>
            <a:ext cx="295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Problem Deduction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Topic Motives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8598CDB2-3E9A-4931-A5FB-53EDF4E0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69" y="1977851"/>
            <a:ext cx="2853853" cy="35673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17">
            <a:extLst>
              <a:ext uri="{FF2B5EF4-FFF2-40B4-BE49-F238E27FC236}">
                <a16:creationId xmlns:a16="http://schemas.microsoft.com/office/drawing/2014/main" id="{64F7C730-16BB-4042-B1A4-72F49FA12756}"/>
              </a:ext>
            </a:extLst>
          </p:cNvPr>
          <p:cNvSpPr/>
          <p:nvPr/>
        </p:nvSpPr>
        <p:spPr>
          <a:xfrm>
            <a:off x="4651737" y="1861813"/>
            <a:ext cx="6719508" cy="1072494"/>
          </a:xfrm>
          <a:prstGeom prst="roundRect">
            <a:avLst/>
          </a:prstGeom>
          <a:solidFill>
            <a:srgbClr val="2A31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2" name="圆角矩形 22">
            <a:extLst>
              <a:ext uri="{FF2B5EF4-FFF2-40B4-BE49-F238E27FC236}">
                <a16:creationId xmlns:a16="http://schemas.microsoft.com/office/drawing/2014/main" id="{1638F293-3539-49A7-B9B2-0B9593619AB9}"/>
              </a:ext>
            </a:extLst>
          </p:cNvPr>
          <p:cNvSpPr/>
          <p:nvPr/>
        </p:nvSpPr>
        <p:spPr>
          <a:xfrm>
            <a:off x="4651737" y="3015564"/>
            <a:ext cx="6719508" cy="1164364"/>
          </a:xfrm>
          <a:prstGeom prst="roundRect">
            <a:avLst/>
          </a:prstGeom>
          <a:solidFill>
            <a:srgbClr val="A27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圆角矩形 17">
            <a:extLst>
              <a:ext uri="{FF2B5EF4-FFF2-40B4-BE49-F238E27FC236}">
                <a16:creationId xmlns:a16="http://schemas.microsoft.com/office/drawing/2014/main" id="{73230042-49D7-4960-A392-D004BA410C8D}"/>
              </a:ext>
            </a:extLst>
          </p:cNvPr>
          <p:cNvSpPr/>
          <p:nvPr/>
        </p:nvSpPr>
        <p:spPr>
          <a:xfrm>
            <a:off x="4651737" y="4261185"/>
            <a:ext cx="6719508" cy="1072494"/>
          </a:xfrm>
          <a:prstGeom prst="roundRect">
            <a:avLst/>
          </a:prstGeom>
          <a:solidFill>
            <a:srgbClr val="2A31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AEF705FB-97B2-4566-B402-65F8FADE07AE}"/>
              </a:ext>
            </a:extLst>
          </p:cNvPr>
          <p:cNvSpPr txBox="1"/>
          <p:nvPr/>
        </p:nvSpPr>
        <p:spPr>
          <a:xfrm>
            <a:off x="4773830" y="2024782"/>
            <a:ext cx="517396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Indexed by the name of the dishes.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FC790F61-D094-4BDA-8D59-EF19CC95E416}"/>
              </a:ext>
            </a:extLst>
          </p:cNvPr>
          <p:cNvSpPr txBox="1"/>
          <p:nvPr/>
        </p:nvSpPr>
        <p:spPr>
          <a:xfrm>
            <a:off x="4773830" y="3270403"/>
            <a:ext cx="517396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 Brief descriptions of the food.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1C5C1AA6-DB76-4843-8708-84714DC81EAB}"/>
              </a:ext>
            </a:extLst>
          </p:cNvPr>
          <p:cNvSpPr txBox="1"/>
          <p:nvPr/>
        </p:nvSpPr>
        <p:spPr>
          <a:xfrm>
            <a:off x="4773830" y="4547620"/>
            <a:ext cx="490103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Mainly focuses on instructions.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43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81701" y="5062311"/>
            <a:ext cx="942859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Recipe books cannot understand natural language.</a:t>
            </a: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Without knowing the name of the dish, user needs cannot be satisfied.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497690" y="-14448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Problem Deduction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그래픽 3" descr="여성 프로필">
            <a:extLst>
              <a:ext uri="{FF2B5EF4-FFF2-40B4-BE49-F238E27FC236}">
                <a16:creationId xmlns:a16="http://schemas.microsoft.com/office/drawing/2014/main" id="{9081247F-D662-4A82-953B-9EE279926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815" y="2519339"/>
            <a:ext cx="2705441" cy="2705441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5055696-E8E7-4E0F-9541-A7F80352E958}"/>
              </a:ext>
            </a:extLst>
          </p:cNvPr>
          <p:cNvSpPr/>
          <p:nvPr/>
        </p:nvSpPr>
        <p:spPr>
          <a:xfrm>
            <a:off x="2903456" y="1046690"/>
            <a:ext cx="3192543" cy="2403546"/>
          </a:xfrm>
          <a:prstGeom prst="wedgeEllipseCallout">
            <a:avLst>
              <a:gd name="adj1" fmla="val -52619"/>
              <a:gd name="adj2" fmla="val 37795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B6827C26-205E-4237-B5F5-FF958D28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347" y="2317687"/>
            <a:ext cx="2062223" cy="25777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6">
            <a:extLst>
              <a:ext uri="{FF2B5EF4-FFF2-40B4-BE49-F238E27FC236}">
                <a16:creationId xmlns:a16="http://schemas.microsoft.com/office/drawing/2014/main" id="{C4FD0599-CA58-4032-87D1-6573D5A0390C}"/>
              </a:ext>
            </a:extLst>
          </p:cNvPr>
          <p:cNvSpPr txBox="1"/>
          <p:nvPr/>
        </p:nvSpPr>
        <p:spPr>
          <a:xfrm>
            <a:off x="3377266" y="1580183"/>
            <a:ext cx="283472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Hot chicken soup with that I ate when I traveled to Korea?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299073-F8E6-4628-82DC-C0184B597F60}"/>
              </a:ext>
            </a:extLst>
          </p:cNvPr>
          <p:cNvSpPr/>
          <p:nvPr/>
        </p:nvSpPr>
        <p:spPr>
          <a:xfrm>
            <a:off x="8980346" y="1046690"/>
            <a:ext cx="90622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en-US" altLang="ko-KR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27FCFC-0B20-47DC-B390-65B7D4999418}"/>
              </a:ext>
            </a:extLst>
          </p:cNvPr>
          <p:cNvSpPr/>
          <p:nvPr/>
        </p:nvSpPr>
        <p:spPr>
          <a:xfrm>
            <a:off x="4630131" y="3676126"/>
            <a:ext cx="2931735" cy="39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Progress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77362" y="3551232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Overall Design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2079440"/>
      </p:ext>
    </p:extLst>
  </p:cSld>
  <p:clrMapOvr>
    <a:masterClrMapping/>
  </p:clrMapOvr>
  <p:transition spd="slow" advClick="0" advTm="5000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Collection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2046F-6DE5-4137-AA65-E525F1B6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16632"/>
          <a:stretch/>
        </p:blipFill>
        <p:spPr>
          <a:xfrm>
            <a:off x="1186392" y="1564356"/>
            <a:ext cx="2530856" cy="41707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61BA0F-C38C-43EA-BD33-FC9B2E0CE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791" y="889120"/>
            <a:ext cx="5639217" cy="25887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530C59-6674-4356-862E-21D593E86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791" y="3649708"/>
            <a:ext cx="3953991" cy="219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Collection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85FB8-C43E-4861-9081-9EBB42E6ECB8}"/>
              </a:ext>
            </a:extLst>
          </p:cNvPr>
          <p:cNvSpPr txBox="1"/>
          <p:nvPr/>
        </p:nvSpPr>
        <p:spPr>
          <a:xfrm>
            <a:off x="862692" y="3020785"/>
            <a:ext cx="10466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ID / Cuisine Name / Cuisine Description / Nation /</a:t>
            </a:r>
          </a:p>
          <a:p>
            <a:pPr algn="ctr"/>
            <a:endParaRPr lang="en-US" altLang="ko-KR" sz="3000" b="1" dirty="0"/>
          </a:p>
          <a:p>
            <a:pPr algn="ctr"/>
            <a:r>
              <a:rPr lang="en-US" altLang="ko-KR" sz="3000" b="1" dirty="0"/>
              <a:t>Ingredients / Recipe / Cooking Time / Image </a:t>
            </a:r>
            <a:r>
              <a:rPr lang="en-US" altLang="ko-KR" sz="3000" b="1" dirty="0" err="1"/>
              <a:t>url</a:t>
            </a:r>
            <a:endParaRPr lang="ko-KR" altLang="en-US" sz="3000" b="1" dirty="0"/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87C67849-FBE5-4BB6-95C7-0268FA51A161}"/>
              </a:ext>
            </a:extLst>
          </p:cNvPr>
          <p:cNvSpPr txBox="1"/>
          <p:nvPr/>
        </p:nvSpPr>
        <p:spPr>
          <a:xfrm>
            <a:off x="173386" y="1867244"/>
            <a:ext cx="4790499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0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Schema</a:t>
            </a:r>
            <a:endParaRPr lang="zh-CN" altLang="en-US" sz="30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13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Collection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C78CB-968B-4E33-91F4-BF468A56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46" y="2224588"/>
            <a:ext cx="7645669" cy="2418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F6CD24-364C-4EB9-8789-921DCE962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146" y="3603081"/>
            <a:ext cx="6419850" cy="238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BD8543-1D34-4AC9-9FB8-2400EC7EA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146" y="4977815"/>
            <a:ext cx="4114800" cy="295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9AE64-33D9-41B5-B3FD-5642D457EE47}"/>
              </a:ext>
            </a:extLst>
          </p:cNvPr>
          <p:cNvSpPr txBox="1"/>
          <p:nvPr/>
        </p:nvSpPr>
        <p:spPr>
          <a:xfrm>
            <a:off x="862692" y="2700921"/>
            <a:ext cx="10466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Each property of the schema is divided by ';'.</a:t>
            </a:r>
            <a:endParaRPr lang="ko-KR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05A2C-7E9A-4D67-BF87-55BB93207726}"/>
              </a:ext>
            </a:extLst>
          </p:cNvPr>
          <p:cNvSpPr txBox="1"/>
          <p:nvPr/>
        </p:nvSpPr>
        <p:spPr>
          <a:xfrm>
            <a:off x="862692" y="4070956"/>
            <a:ext cx="10466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Ingredients are separated by ‘\’.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6617D-3030-4DB1-9DA0-6D3BA22B7C13}"/>
              </a:ext>
            </a:extLst>
          </p:cNvPr>
          <p:cNvSpPr txBox="1"/>
          <p:nvPr/>
        </p:nvSpPr>
        <p:spPr>
          <a:xfrm>
            <a:off x="862692" y="5480032"/>
            <a:ext cx="10466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Each stage of recipes are divided by ‘.’ and ‘:’.</a:t>
            </a:r>
            <a:endParaRPr lang="ko-KR" altLang="en-US" sz="1600" b="1" dirty="0"/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FBE7F1E2-BACA-4404-9ECD-0123BF93CBC0}"/>
              </a:ext>
            </a:extLst>
          </p:cNvPr>
          <p:cNvSpPr txBox="1"/>
          <p:nvPr/>
        </p:nvSpPr>
        <p:spPr>
          <a:xfrm>
            <a:off x="44545" y="1233307"/>
            <a:ext cx="4790499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30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 Delimiter</a:t>
            </a:r>
            <a:endParaRPr lang="zh-CN" altLang="en-US" sz="30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56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438"/>
      </a:accent1>
      <a:accent2>
        <a:srgbClr val="5E5E5E"/>
      </a:accent2>
      <a:accent3>
        <a:srgbClr val="8A756C"/>
      </a:accent3>
      <a:accent4>
        <a:srgbClr val="333438"/>
      </a:accent4>
      <a:accent5>
        <a:srgbClr val="5E5E5E"/>
      </a:accent5>
      <a:accent6>
        <a:srgbClr val="8A756C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612</Words>
  <Application>Microsoft Office PowerPoint</Application>
  <PresentationFormat>와이드스크린</PresentationFormat>
  <Paragraphs>140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微软雅黑</vt:lpstr>
      <vt:lpstr>Algerian</vt:lpstr>
      <vt:lpstr>Arial</vt:lpstr>
      <vt:lpstr>Calibri</vt:lpstr>
      <vt:lpstr>Calibri Light</vt:lpstr>
      <vt:lpstr>Impact</vt:lpstr>
      <vt:lpstr>Office 主题</vt:lpstr>
      <vt:lpstr>PPT定制1801380800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 </cp:lastModifiedBy>
  <cp:revision>54</cp:revision>
  <dcterms:created xsi:type="dcterms:W3CDTF">2018-02-08T14:35:00Z</dcterms:created>
  <dcterms:modified xsi:type="dcterms:W3CDTF">2019-05-30T10:26:15Z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